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349" r:id="rId2"/>
    <p:sldId id="372" r:id="rId3"/>
    <p:sldId id="375" r:id="rId4"/>
    <p:sldId id="373" r:id="rId5"/>
    <p:sldId id="379" r:id="rId6"/>
    <p:sldId id="380" r:id="rId7"/>
    <p:sldId id="386" r:id="rId8"/>
    <p:sldId id="387" r:id="rId9"/>
    <p:sldId id="378" r:id="rId10"/>
    <p:sldId id="377" r:id="rId11"/>
    <p:sldId id="384" r:id="rId12"/>
    <p:sldId id="385" r:id="rId13"/>
    <p:sldId id="382" r:id="rId14"/>
    <p:sldId id="389" r:id="rId15"/>
    <p:sldId id="376" r:id="rId16"/>
    <p:sldId id="388" r:id="rId17"/>
    <p:sldId id="383" r:id="rId18"/>
  </p:sldIdLst>
  <p:sldSz cx="9144000" cy="5143500" type="screen16x9"/>
  <p:notesSz cx="6858000" cy="9144000"/>
  <p:embeddedFontLst>
    <p:embeddedFont>
      <p:font typeface="Exo 2" pitchFamily="2" charset="77"/>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Roboto Condensed Light" panose="02000000000000000000" pitchFamily="2" charset="0"/>
      <p:regular r:id="rId28"/>
      <p:bold r:id="rId29"/>
      <p:italic r:id="rId30"/>
      <p:boldItalic r:id="rId31"/>
    </p:embeddedFont>
    <p:embeddedFont>
      <p:font typeface="Squada One" panose="02000000000000000000"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B4A24B7-81FB-934E-887C-B6C7C050E579}">
          <p14:sldIdLst>
            <p14:sldId id="349"/>
            <p14:sldId id="372"/>
            <p14:sldId id="375"/>
            <p14:sldId id="373"/>
            <p14:sldId id="379"/>
            <p14:sldId id="380"/>
            <p14:sldId id="386"/>
            <p14:sldId id="387"/>
            <p14:sldId id="378"/>
            <p14:sldId id="377"/>
            <p14:sldId id="384"/>
            <p14:sldId id="385"/>
            <p14:sldId id="382"/>
            <p14:sldId id="389"/>
            <p14:sldId id="376"/>
            <p14:sldId id="388"/>
            <p14:sldId id="3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D5F48B-DE50-4BD1-84CF-CFA75BA2283C}">
  <a:tblStyle styleId="{9BD5F48B-DE50-4BD1-84CF-CFA75BA228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5"/>
    <p:restoredTop sz="79592"/>
  </p:normalViewPr>
  <p:slideViewPr>
    <p:cSldViewPr snapToGrid="0" snapToObjects="1">
      <p:cViewPr>
        <p:scale>
          <a:sx n="130" d="100"/>
          <a:sy n="130" d="100"/>
        </p:scale>
        <p:origin x="18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lot of people are interested in security automation, and there are hundreds of talks available online. For some reason, most of them focus on automated remediation, which few of us are actually going to take the time to implement. This talk will give you strategies that you can immediately deploy to start gaining visibility into your infrastructure and applications.</a:t>
            </a:r>
          </a:p>
        </p:txBody>
      </p:sp>
    </p:spTree>
    <p:extLst>
      <p:ext uri="{BB962C8B-B14F-4D97-AF65-F5344CB8AC3E}">
        <p14:creationId xmlns:p14="http://schemas.microsoft.com/office/powerpoint/2010/main" val="2785188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Sets up AWS Config with Recorder and configures rules notifications to Jira. However, for demo purposes, no rules are actually configured.</a:t>
            </a:r>
          </a:p>
        </p:txBody>
      </p:sp>
    </p:spTree>
    <p:extLst>
      <p:ext uri="{BB962C8B-B14F-4D97-AF65-F5344CB8AC3E}">
        <p14:creationId xmlns:p14="http://schemas.microsoft.com/office/powerpoint/2010/main" val="269891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Demonstrates using CloudWatch Logs and Metric Filters to alert based on application logs.</a:t>
            </a:r>
          </a:p>
        </p:txBody>
      </p:sp>
    </p:spTree>
    <p:extLst>
      <p:ext uri="{BB962C8B-B14F-4D97-AF65-F5344CB8AC3E}">
        <p14:creationId xmlns:p14="http://schemas.microsoft.com/office/powerpoint/2010/main" val="326224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Demonstrates in a noisy way how to tie </a:t>
            </a:r>
            <a:r>
              <a:rPr lang="en-US" dirty="0" err="1"/>
              <a:t>SecurityHub</a:t>
            </a:r>
            <a:r>
              <a:rPr lang="en-US" dirty="0"/>
              <a:t> into Slack (not recommended for real-world use).</a:t>
            </a:r>
          </a:p>
        </p:txBody>
      </p:sp>
    </p:spTree>
    <p:extLst>
      <p:ext uri="{BB962C8B-B14F-4D97-AF65-F5344CB8AC3E}">
        <p14:creationId xmlns:p14="http://schemas.microsoft.com/office/powerpoint/2010/main" val="151492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357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1197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 the documentation is often more useful than AWS</a:t>
            </a:r>
          </a:p>
          <a:p>
            <a:r>
              <a:rPr lang="en-US" dirty="0"/>
              <a:t>Terraform Registry – home to thousands of modules and providers</a:t>
            </a:r>
          </a:p>
          <a:p>
            <a:r>
              <a:rPr lang="en-US" dirty="0" err="1"/>
              <a:t>Rhythmic’s</a:t>
            </a:r>
            <a:r>
              <a:rPr lang="en-US" dirty="0"/>
              <a:t> GitHub – hundreds of OSS / TF modules</a:t>
            </a:r>
          </a:p>
          <a:p>
            <a:r>
              <a:rPr lang="en-US" dirty="0" err="1"/>
              <a:t>Rhythmic’s</a:t>
            </a:r>
            <a:r>
              <a:rPr lang="en-US" dirty="0"/>
              <a:t> blog – musings on AWS, K8s, Terraform</a:t>
            </a:r>
          </a:p>
          <a:p>
            <a:r>
              <a:rPr lang="en-US" dirty="0" err="1"/>
              <a:t>StreamAlert</a:t>
            </a:r>
            <a:r>
              <a:rPr lang="en-US" dirty="0"/>
              <a:t> – a powerful, simple tool to route and squelch alerts</a:t>
            </a:r>
          </a:p>
          <a:p>
            <a:r>
              <a:rPr lang="en-US" dirty="0"/>
              <a:t>Prowler – additional checks beyond what </a:t>
            </a:r>
            <a:r>
              <a:rPr lang="en-US" dirty="0" err="1"/>
              <a:t>SecurityHub</a:t>
            </a:r>
            <a:r>
              <a:rPr lang="en-US" dirty="0"/>
              <a:t> offers</a:t>
            </a:r>
          </a:p>
          <a:p>
            <a:r>
              <a:rPr lang="en-US" dirty="0" err="1"/>
              <a:t>GuardDuty</a:t>
            </a:r>
            <a:r>
              <a:rPr lang="en-US" dirty="0"/>
              <a:t> Tester – slightly more realistic testing than “Generate Sample Findings”. Easy to stand up and tear down.</a:t>
            </a:r>
          </a:p>
          <a:p>
            <a:endParaRPr lang="en-US" dirty="0"/>
          </a:p>
          <a:p>
            <a:endParaRPr lang="en-US" dirty="0"/>
          </a:p>
        </p:txBody>
      </p:sp>
    </p:spTree>
    <p:extLst>
      <p:ext uri="{BB962C8B-B14F-4D97-AF65-F5344CB8AC3E}">
        <p14:creationId xmlns:p14="http://schemas.microsoft.com/office/powerpoint/2010/main" val="3583517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3026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Automated remediations are nifty, but building automated remediations before you’ve built a strong automated detection game is kind of like building the deck before you’ve built the house. </a:t>
            </a:r>
          </a:p>
        </p:txBody>
      </p:sp>
    </p:spTree>
    <p:extLst>
      <p:ext uri="{BB962C8B-B14F-4D97-AF65-F5344CB8AC3E}">
        <p14:creationId xmlns:p14="http://schemas.microsoft.com/office/powerpoint/2010/main" val="424766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is made by </a:t>
            </a:r>
            <a:r>
              <a:rPr lang="en-US" dirty="0" err="1"/>
              <a:t>Hashicorp</a:t>
            </a:r>
            <a:r>
              <a:rPr lang="en-US" dirty="0"/>
              <a:t> and is open source.</a:t>
            </a:r>
          </a:p>
          <a:p>
            <a:r>
              <a:rPr lang="en-US" dirty="0"/>
              <a:t>Declarative, like many configuration management frameworks. </a:t>
            </a:r>
          </a:p>
          <a:p>
            <a:r>
              <a:rPr lang="en-US" dirty="0"/>
              <a:t>Describe your state in HCL. Let Terraform generate a plan. Apply it if it looks good.</a:t>
            </a:r>
          </a:p>
        </p:txBody>
      </p:sp>
    </p:spTree>
    <p:extLst>
      <p:ext uri="{BB962C8B-B14F-4D97-AF65-F5344CB8AC3E}">
        <p14:creationId xmlns:p14="http://schemas.microsoft.com/office/powerpoint/2010/main" val="311409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takes a declarative configuration and trues up the target. Plans are used so that admins can validate the changes are correct.</a:t>
            </a:r>
          </a:p>
          <a:p>
            <a:r>
              <a:rPr lang="en-US" dirty="0"/>
              <a:t>Plans can be saved and run later. This allows for CICD style workflows, including tools like Atlantis that can automatically apply approved/tested changes.</a:t>
            </a:r>
          </a:p>
          <a:p>
            <a:endParaRPr lang="en-US" dirty="0"/>
          </a:p>
        </p:txBody>
      </p:sp>
    </p:spTree>
    <p:extLst>
      <p:ext uri="{BB962C8B-B14F-4D97-AF65-F5344CB8AC3E}">
        <p14:creationId xmlns:p14="http://schemas.microsoft.com/office/powerpoint/2010/main" val="3688618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a plan is applied, the changes are immediately visible in the AWS CLI.</a:t>
            </a:r>
          </a:p>
        </p:txBody>
      </p:sp>
    </p:spTree>
    <p:extLst>
      <p:ext uri="{BB962C8B-B14F-4D97-AF65-F5344CB8AC3E}">
        <p14:creationId xmlns:p14="http://schemas.microsoft.com/office/powerpoint/2010/main" val="417277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669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174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Demonstrates detecting and alerting on unexpected permission changes.</a:t>
            </a:r>
          </a:p>
        </p:txBody>
      </p:sp>
    </p:spTree>
    <p:extLst>
      <p:ext uri="{BB962C8B-B14F-4D97-AF65-F5344CB8AC3E}">
        <p14:creationId xmlns:p14="http://schemas.microsoft.com/office/powerpoint/2010/main" val="2010807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Uses </a:t>
            </a:r>
            <a:r>
              <a:rPr lang="en-US" dirty="0" err="1"/>
              <a:t>guardduty</a:t>
            </a:r>
            <a:r>
              <a:rPr lang="en-US" dirty="0"/>
              <a:t> tester to generate alerts and route them through to PagerDuty.</a:t>
            </a:r>
          </a:p>
        </p:txBody>
      </p:sp>
    </p:spTree>
    <p:extLst>
      <p:ext uri="{BB962C8B-B14F-4D97-AF65-F5344CB8AC3E}">
        <p14:creationId xmlns:p14="http://schemas.microsoft.com/office/powerpoint/2010/main" val="346375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651" y="4618120"/>
            <a:ext cx="1054019" cy="255722"/>
          </a:xfrm>
          <a:prstGeom prst="rect">
            <a:avLst/>
          </a:prstGeom>
        </p:spPr>
      </p:pic>
    </p:spTree>
    <p:extLst>
      <p:ext uri="{BB962C8B-B14F-4D97-AF65-F5344CB8AC3E}">
        <p14:creationId xmlns:p14="http://schemas.microsoft.com/office/powerpoint/2010/main" val="920840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42695"/>
            <a:ext cx="9144000" cy="863802"/>
          </a:xfrm>
        </p:spPr>
        <p:txBody>
          <a:bodyPr anchor="t" anchorCtr="0">
            <a:normAutofit/>
          </a:bodyPr>
          <a:lstStyle>
            <a:lvl1pPr algn="ctr">
              <a:defRPr sz="27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D7F564C8-F3AD-2147-AB6D-B459AD51627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4102" y="407504"/>
            <a:ext cx="3935413" cy="957263"/>
          </a:xfrm>
          <a:prstGeom prst="rect">
            <a:avLst/>
          </a:prstGeom>
        </p:spPr>
      </p:pic>
    </p:spTree>
    <p:extLst>
      <p:ext uri="{BB962C8B-B14F-4D97-AF65-F5344CB8AC3E}">
        <p14:creationId xmlns:p14="http://schemas.microsoft.com/office/powerpoint/2010/main" val="30215697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5" r:id="rId2"/>
    <p:sldLayoutId id="214748367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hythmictech/terraform-aws-guardduty-to-s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hythmictech/terraform-aws-confi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cdaniluk/sample-aws-projec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hythmictech/terraform-aws-securityhub-to-sn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hythmictech/terraform-aws-securityhub-to-sn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toniblyx/prowler" TargetMode="External"/><Relationship Id="rId3" Type="http://schemas.openxmlformats.org/officeDocument/2006/relationships/hyperlink" Target="https://www.terraform.io/" TargetMode="External"/><Relationship Id="rId7" Type="http://schemas.openxmlformats.org/officeDocument/2006/relationships/hyperlink" Target="https://www.streamalert.io/"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rhythmictech.com/blog/" TargetMode="External"/><Relationship Id="rId5" Type="http://schemas.openxmlformats.org/officeDocument/2006/relationships/hyperlink" Target="https://github.com/rhythmictech/" TargetMode="External"/><Relationship Id="rId4" Type="http://schemas.openxmlformats.org/officeDocument/2006/relationships/hyperlink" Target="https://registry.terraform.io/" TargetMode="External"/><Relationship Id="rId9" Type="http://schemas.openxmlformats.org/officeDocument/2006/relationships/hyperlink" Target="https://github.com/awslabs/amazon-guardduty-test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mailto:info@rhythmictech.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hythmictech/sample-aws-projec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hythmictech/terraform-aws-cloudtrail-logg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A38-97A4-684B-ACCE-AB7DE4E8D41F}"/>
              </a:ext>
            </a:extLst>
          </p:cNvPr>
          <p:cNvSpPr>
            <a:spLocks noGrp="1"/>
          </p:cNvSpPr>
          <p:nvPr>
            <p:ph type="ctrTitle"/>
          </p:nvPr>
        </p:nvSpPr>
        <p:spPr/>
        <p:txBody>
          <a:bodyPr>
            <a:normAutofit fontScale="90000"/>
          </a:bodyPr>
          <a:lstStyle/>
          <a:p>
            <a:r>
              <a:rPr lang="en-US" b="0" dirty="0"/>
              <a:t>Using Terraform to Drive Security Automation in AWS</a:t>
            </a:r>
            <a:br>
              <a:rPr lang="en-US" b="0" dirty="0"/>
            </a:br>
            <a:r>
              <a:rPr lang="en-US" b="0" dirty="0"/>
              <a:t>Continuous Monitoring</a:t>
            </a:r>
            <a:endParaRPr lang="en-US" dirty="0"/>
          </a:p>
        </p:txBody>
      </p:sp>
    </p:spTree>
    <p:extLst>
      <p:ext uri="{BB962C8B-B14F-4D97-AF65-F5344CB8AC3E}">
        <p14:creationId xmlns:p14="http://schemas.microsoft.com/office/powerpoint/2010/main" val="422333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38760" y="1899824"/>
            <a:ext cx="8666480" cy="974505"/>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Routing GuardDuty Findings</a:t>
            </a:r>
          </a:p>
        </p:txBody>
      </p:sp>
      <p:sp>
        <p:nvSpPr>
          <p:cNvPr id="6" name="Rectangle 5">
            <a:extLst>
              <a:ext uri="{FF2B5EF4-FFF2-40B4-BE49-F238E27FC236}">
                <a16:creationId xmlns:a16="http://schemas.microsoft.com/office/drawing/2014/main" id="{055C9F0C-F5EC-7A44-A85D-A9C2A1E32D5A}"/>
              </a:ext>
            </a:extLst>
          </p:cNvPr>
          <p:cNvSpPr/>
          <p:nvPr/>
        </p:nvSpPr>
        <p:spPr>
          <a:xfrm>
            <a:off x="2128682" y="4344110"/>
            <a:ext cx="5265175" cy="307777"/>
          </a:xfrm>
          <a:prstGeom prst="rect">
            <a:avLst/>
          </a:prstGeom>
        </p:spPr>
        <p:txBody>
          <a:bodyPr wrap="square">
            <a:spAutoFit/>
          </a:bodyPr>
          <a:lstStyle/>
          <a:p>
            <a:r>
              <a:rPr lang="en-US" dirty="0">
                <a:hlinkClick r:id="rId4"/>
              </a:rPr>
              <a:t>https://github.com/rhythmictech/terraform-aws-guardduty-to-sns</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5"/>
          <a:stretch>
            <a:fillRect/>
          </a:stretch>
        </p:blipFill>
        <p:spPr>
          <a:xfrm>
            <a:off x="1935195" y="4398825"/>
            <a:ext cx="193487" cy="198345"/>
          </a:xfrm>
          <a:prstGeom prst="rect">
            <a:avLst/>
          </a:prstGeom>
        </p:spPr>
      </p:pic>
    </p:spTree>
    <p:extLst>
      <p:ext uri="{BB962C8B-B14F-4D97-AF65-F5344CB8AC3E}">
        <p14:creationId xmlns:p14="http://schemas.microsoft.com/office/powerpoint/2010/main" val="206350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598021" y="1911419"/>
            <a:ext cx="3947957" cy="951315"/>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Routing AWS Config Notifications</a:t>
            </a:r>
          </a:p>
        </p:txBody>
      </p:sp>
      <p:sp>
        <p:nvSpPr>
          <p:cNvPr id="6" name="Rectangle 5">
            <a:extLst>
              <a:ext uri="{FF2B5EF4-FFF2-40B4-BE49-F238E27FC236}">
                <a16:creationId xmlns:a16="http://schemas.microsoft.com/office/drawing/2014/main" id="{055C9F0C-F5EC-7A44-A85D-A9C2A1E32D5A}"/>
              </a:ext>
            </a:extLst>
          </p:cNvPr>
          <p:cNvSpPr/>
          <p:nvPr/>
        </p:nvSpPr>
        <p:spPr>
          <a:xfrm>
            <a:off x="2128682" y="4344110"/>
            <a:ext cx="5265175" cy="307777"/>
          </a:xfrm>
          <a:prstGeom prst="rect">
            <a:avLst/>
          </a:prstGeom>
        </p:spPr>
        <p:txBody>
          <a:bodyPr wrap="square">
            <a:spAutoFit/>
          </a:bodyPr>
          <a:lstStyle/>
          <a:p>
            <a:r>
              <a:rPr lang="en-US" dirty="0">
                <a:hlinkClick r:id="rId4"/>
              </a:rPr>
              <a:t>https://</a:t>
            </a:r>
            <a:r>
              <a:rPr lang="en-US" dirty="0" err="1">
                <a:hlinkClick r:id="rId4"/>
              </a:rPr>
              <a:t>github.com</a:t>
            </a:r>
            <a:r>
              <a:rPr lang="en-US" dirty="0">
                <a:hlinkClick r:id="rId4"/>
              </a:rPr>
              <a:t>/</a:t>
            </a:r>
            <a:r>
              <a:rPr lang="en-US" dirty="0" err="1">
                <a:hlinkClick r:id="rId4"/>
              </a:rPr>
              <a:t>rhythmictech</a:t>
            </a:r>
            <a:r>
              <a:rPr lang="en-US" dirty="0">
                <a:hlinkClick r:id="rId4"/>
              </a:rPr>
              <a:t>/terraform-</a:t>
            </a:r>
            <a:r>
              <a:rPr lang="en-US" dirty="0" err="1">
                <a:hlinkClick r:id="rId4"/>
              </a:rPr>
              <a:t>aws</a:t>
            </a:r>
            <a:r>
              <a:rPr lang="en-US" dirty="0">
                <a:hlinkClick r:id="rId4"/>
              </a:rPr>
              <a:t>-config</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5"/>
          <a:stretch>
            <a:fillRect/>
          </a:stretch>
        </p:blipFill>
        <p:spPr>
          <a:xfrm>
            <a:off x="1935195" y="4398825"/>
            <a:ext cx="193487" cy="198345"/>
          </a:xfrm>
          <a:prstGeom prst="rect">
            <a:avLst/>
          </a:prstGeom>
        </p:spPr>
      </p:pic>
    </p:spTree>
    <p:extLst>
      <p:ext uri="{BB962C8B-B14F-4D97-AF65-F5344CB8AC3E}">
        <p14:creationId xmlns:p14="http://schemas.microsoft.com/office/powerpoint/2010/main" val="426100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78796" y="1905067"/>
            <a:ext cx="8586407" cy="1333364"/>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Monitoring Application Activity</a:t>
            </a:r>
          </a:p>
        </p:txBody>
      </p:sp>
      <p:sp>
        <p:nvSpPr>
          <p:cNvPr id="8" name="Rectangle 7">
            <a:extLst>
              <a:ext uri="{FF2B5EF4-FFF2-40B4-BE49-F238E27FC236}">
                <a16:creationId xmlns:a16="http://schemas.microsoft.com/office/drawing/2014/main" id="{32CBBB5D-F0B4-BC4E-BF6B-5F4B8DE1EAAA}"/>
              </a:ext>
            </a:extLst>
          </p:cNvPr>
          <p:cNvSpPr/>
          <p:nvPr/>
        </p:nvSpPr>
        <p:spPr>
          <a:xfrm>
            <a:off x="2649791" y="4350965"/>
            <a:ext cx="4222956" cy="307777"/>
          </a:xfrm>
          <a:prstGeom prst="rect">
            <a:avLst/>
          </a:prstGeom>
        </p:spPr>
        <p:txBody>
          <a:bodyPr wrap="square">
            <a:spAutoFit/>
          </a:bodyPr>
          <a:lstStyle/>
          <a:p>
            <a:r>
              <a:rPr lang="en-US" dirty="0">
                <a:hlinkClick r:id="rId4"/>
              </a:rPr>
              <a:t>https://github.com/cdaniluk/sample-aws-project</a:t>
            </a:r>
            <a:endParaRPr lang="en-US" dirty="0"/>
          </a:p>
        </p:txBody>
      </p:sp>
      <p:pic>
        <p:nvPicPr>
          <p:cNvPr id="9" name="Picture 8" descr="A close up of a logo&#10;&#10;Description automatically generated">
            <a:extLst>
              <a:ext uri="{FF2B5EF4-FFF2-40B4-BE49-F238E27FC236}">
                <a16:creationId xmlns:a16="http://schemas.microsoft.com/office/drawing/2014/main" id="{8CAE7217-9193-B147-82A5-1D9F394D6946}"/>
              </a:ext>
            </a:extLst>
          </p:cNvPr>
          <p:cNvPicPr>
            <a:picLocks noChangeAspect="1"/>
          </p:cNvPicPr>
          <p:nvPr/>
        </p:nvPicPr>
        <p:blipFill>
          <a:blip r:embed="rId5"/>
          <a:stretch>
            <a:fillRect/>
          </a:stretch>
        </p:blipFill>
        <p:spPr>
          <a:xfrm>
            <a:off x="2456304" y="4405680"/>
            <a:ext cx="193487" cy="198345"/>
          </a:xfrm>
          <a:prstGeom prst="rect">
            <a:avLst/>
          </a:prstGeom>
        </p:spPr>
      </p:pic>
    </p:spTree>
    <p:extLst>
      <p:ext uri="{BB962C8B-B14F-4D97-AF65-F5344CB8AC3E}">
        <p14:creationId xmlns:p14="http://schemas.microsoft.com/office/powerpoint/2010/main" val="2695773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38760" y="1911419"/>
            <a:ext cx="8666480" cy="951315"/>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Routing Security Hub Findings</a:t>
            </a:r>
          </a:p>
        </p:txBody>
      </p:sp>
      <p:sp>
        <p:nvSpPr>
          <p:cNvPr id="6" name="Rectangle 5">
            <a:extLst>
              <a:ext uri="{FF2B5EF4-FFF2-40B4-BE49-F238E27FC236}">
                <a16:creationId xmlns:a16="http://schemas.microsoft.com/office/drawing/2014/main" id="{055C9F0C-F5EC-7A44-A85D-A9C2A1E32D5A}"/>
              </a:ext>
            </a:extLst>
          </p:cNvPr>
          <p:cNvSpPr/>
          <p:nvPr/>
        </p:nvSpPr>
        <p:spPr>
          <a:xfrm>
            <a:off x="2128682" y="4344110"/>
            <a:ext cx="5440518" cy="307777"/>
          </a:xfrm>
          <a:prstGeom prst="rect">
            <a:avLst/>
          </a:prstGeom>
        </p:spPr>
        <p:txBody>
          <a:bodyPr wrap="square">
            <a:spAutoFit/>
          </a:bodyPr>
          <a:lstStyle/>
          <a:p>
            <a:r>
              <a:rPr lang="en-US" dirty="0">
                <a:hlinkClick r:id="rId4"/>
              </a:rPr>
              <a:t>https://github.com/rhythmictech/terraform-</a:t>
            </a:r>
            <a:r>
              <a:rPr lang="en-US" dirty="0" err="1">
                <a:hlinkClick r:id="rId4"/>
              </a:rPr>
              <a:t>aws</a:t>
            </a:r>
            <a:r>
              <a:rPr lang="en-US" dirty="0">
                <a:hlinkClick r:id="rId4"/>
              </a:rPr>
              <a:t>-</a:t>
            </a:r>
            <a:r>
              <a:rPr lang="en-US" dirty="0" err="1">
                <a:hlinkClick r:id="rId4"/>
              </a:rPr>
              <a:t>securityhub</a:t>
            </a:r>
            <a:r>
              <a:rPr lang="en-US" dirty="0">
                <a:hlinkClick r:id="rId4"/>
              </a:rPr>
              <a:t>-to-</a:t>
            </a:r>
            <a:r>
              <a:rPr lang="en-US" dirty="0" err="1">
                <a:hlinkClick r:id="rId4"/>
              </a:rPr>
              <a:t>sns</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5"/>
          <a:stretch>
            <a:fillRect/>
          </a:stretch>
        </p:blipFill>
        <p:spPr>
          <a:xfrm>
            <a:off x="1935195" y="4398825"/>
            <a:ext cx="193487" cy="198345"/>
          </a:xfrm>
          <a:prstGeom prst="rect">
            <a:avLst/>
          </a:prstGeom>
        </p:spPr>
      </p:pic>
    </p:spTree>
    <p:extLst>
      <p:ext uri="{BB962C8B-B14F-4D97-AF65-F5344CB8AC3E}">
        <p14:creationId xmlns:p14="http://schemas.microsoft.com/office/powerpoint/2010/main" val="2602588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38760" y="1911419"/>
            <a:ext cx="8666480" cy="951315"/>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Routing Security Hub Findings</a:t>
            </a:r>
          </a:p>
        </p:txBody>
      </p:sp>
      <p:sp>
        <p:nvSpPr>
          <p:cNvPr id="6" name="Rectangle 5">
            <a:extLst>
              <a:ext uri="{FF2B5EF4-FFF2-40B4-BE49-F238E27FC236}">
                <a16:creationId xmlns:a16="http://schemas.microsoft.com/office/drawing/2014/main" id="{055C9F0C-F5EC-7A44-A85D-A9C2A1E32D5A}"/>
              </a:ext>
            </a:extLst>
          </p:cNvPr>
          <p:cNvSpPr/>
          <p:nvPr/>
        </p:nvSpPr>
        <p:spPr>
          <a:xfrm>
            <a:off x="2128682" y="4344110"/>
            <a:ext cx="5440518" cy="307777"/>
          </a:xfrm>
          <a:prstGeom prst="rect">
            <a:avLst/>
          </a:prstGeom>
        </p:spPr>
        <p:txBody>
          <a:bodyPr wrap="square">
            <a:spAutoFit/>
          </a:bodyPr>
          <a:lstStyle/>
          <a:p>
            <a:r>
              <a:rPr lang="en-US" dirty="0">
                <a:hlinkClick r:id="rId4"/>
              </a:rPr>
              <a:t>https://github.com/rhythmictech/terraform-</a:t>
            </a:r>
            <a:r>
              <a:rPr lang="en-US" dirty="0" err="1">
                <a:hlinkClick r:id="rId4"/>
              </a:rPr>
              <a:t>aws</a:t>
            </a:r>
            <a:r>
              <a:rPr lang="en-US" dirty="0">
                <a:hlinkClick r:id="rId4"/>
              </a:rPr>
              <a:t>-</a:t>
            </a:r>
            <a:r>
              <a:rPr lang="en-US" dirty="0" err="1">
                <a:hlinkClick r:id="rId4"/>
              </a:rPr>
              <a:t>securityhub</a:t>
            </a:r>
            <a:r>
              <a:rPr lang="en-US" dirty="0">
                <a:hlinkClick r:id="rId4"/>
              </a:rPr>
              <a:t>-to-</a:t>
            </a:r>
            <a:r>
              <a:rPr lang="en-US" dirty="0" err="1">
                <a:hlinkClick r:id="rId4"/>
              </a:rPr>
              <a:t>sns</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5"/>
          <a:stretch>
            <a:fillRect/>
          </a:stretch>
        </p:blipFill>
        <p:spPr>
          <a:xfrm>
            <a:off x="1935195" y="4398825"/>
            <a:ext cx="193487" cy="198345"/>
          </a:xfrm>
          <a:prstGeom prst="rect">
            <a:avLst/>
          </a:prstGeom>
        </p:spPr>
      </p:pic>
      <p:sp>
        <p:nvSpPr>
          <p:cNvPr id="3" name="TextBox 2">
            <a:extLst>
              <a:ext uri="{FF2B5EF4-FFF2-40B4-BE49-F238E27FC236}">
                <a16:creationId xmlns:a16="http://schemas.microsoft.com/office/drawing/2014/main" id="{A9F84435-3B65-5E41-971C-8213A23F83C9}"/>
              </a:ext>
            </a:extLst>
          </p:cNvPr>
          <p:cNvSpPr txBox="1"/>
          <p:nvPr/>
        </p:nvSpPr>
        <p:spPr>
          <a:xfrm>
            <a:off x="809213" y="3531923"/>
            <a:ext cx="8079456" cy="584775"/>
          </a:xfrm>
          <a:prstGeom prst="rect">
            <a:avLst/>
          </a:prstGeom>
          <a:noFill/>
        </p:spPr>
        <p:txBody>
          <a:bodyPr wrap="none" rtlCol="0">
            <a:spAutoFit/>
          </a:bodyPr>
          <a:lstStyle/>
          <a:p>
            <a:pPr algn="ctr"/>
            <a:r>
              <a:rPr lang="en-US" sz="1600" i="1" dirty="0"/>
              <a:t>Warning: </a:t>
            </a:r>
            <a:r>
              <a:rPr lang="en-US" sz="1600" i="1" dirty="0" err="1"/>
              <a:t>SecurityHub</a:t>
            </a:r>
            <a:r>
              <a:rPr lang="en-US" sz="1600" i="1" dirty="0"/>
              <a:t> is </a:t>
            </a:r>
            <a:r>
              <a:rPr lang="en-US" sz="1600" b="1" i="1" dirty="0"/>
              <a:t>noisy</a:t>
            </a:r>
            <a:r>
              <a:rPr lang="en-US" sz="1600" i="1" dirty="0"/>
              <a:t>. You will want to filter the event stream. </a:t>
            </a:r>
          </a:p>
          <a:p>
            <a:pPr algn="ctr"/>
            <a:r>
              <a:rPr lang="en-US" sz="1600" i="1" dirty="0"/>
              <a:t>You can write a simple Lambda or use something more powerful (we use </a:t>
            </a:r>
            <a:r>
              <a:rPr lang="en-US" sz="1600" i="1" dirty="0" err="1"/>
              <a:t>StreamAlert</a:t>
            </a:r>
            <a:r>
              <a:rPr lang="en-US" sz="1600" i="1" dirty="0"/>
              <a:t>).</a:t>
            </a:r>
          </a:p>
        </p:txBody>
      </p:sp>
    </p:spTree>
    <p:extLst>
      <p:ext uri="{BB962C8B-B14F-4D97-AF65-F5344CB8AC3E}">
        <p14:creationId xmlns:p14="http://schemas.microsoft.com/office/powerpoint/2010/main" val="85863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4401205"/>
          </a:xfrm>
          <a:prstGeom prst="rect">
            <a:avLst/>
          </a:prstGeom>
          <a:noFill/>
        </p:spPr>
        <p:txBody>
          <a:bodyPr wrap="square" rtlCol="0">
            <a:spAutoFit/>
          </a:bodyPr>
          <a:lstStyle/>
          <a:p>
            <a:r>
              <a:rPr lang="en-US" b="1" dirty="0"/>
              <a:t>Before you turn these things all on..</a:t>
            </a:r>
          </a:p>
          <a:p>
            <a:endParaRPr lang="en-US" dirty="0"/>
          </a:p>
          <a:p>
            <a:pPr marL="285750" indent="-285750">
              <a:buFont typeface="Arial" panose="020B0604020202020204" pitchFamily="34" charset="0"/>
              <a:buChar char="•"/>
            </a:pPr>
            <a:r>
              <a:rPr lang="en-US" b="1" dirty="0"/>
              <a:t>Security Hub </a:t>
            </a:r>
            <a:r>
              <a:rPr lang="en-US" dirty="0"/>
              <a:t>does not play nicely with other integrations. If you aren’t going to route everything through it and make it a real hub</a:t>
            </a:r>
            <a:r>
              <a:rPr lang="en-US" b="1" dirty="0"/>
              <a:t>, don’t configure notifications for it.</a:t>
            </a:r>
            <a:br>
              <a:rPr lang="en-US" dirty="0"/>
            </a:br>
            <a:endParaRPr lang="en-US" dirty="0"/>
          </a:p>
          <a:p>
            <a:pPr marL="285750" indent="-285750">
              <a:buFont typeface="Arial" panose="020B0604020202020204" pitchFamily="34" charset="0"/>
              <a:buChar char="•"/>
            </a:pPr>
            <a:r>
              <a:rPr lang="en-US" dirty="0"/>
              <a:t>AWS Config has tons of rules you can turn on by default. </a:t>
            </a:r>
            <a:r>
              <a:rPr lang="en-US" b="1" dirty="0"/>
              <a:t>Turn on only what you can take action on.</a:t>
            </a:r>
          </a:p>
          <a:p>
            <a:endParaRPr lang="en-US" dirty="0"/>
          </a:p>
          <a:p>
            <a:pPr marL="285750" indent="-285750">
              <a:buFont typeface="Arial" panose="020B0604020202020204" pitchFamily="34" charset="0"/>
              <a:buChar char="•"/>
            </a:pPr>
            <a:r>
              <a:rPr lang="en-US" dirty="0"/>
              <a:t>Think about </a:t>
            </a:r>
            <a:r>
              <a:rPr lang="en-US" b="1" dirty="0"/>
              <a:t>who will be responsible for being on the receiving end</a:t>
            </a:r>
            <a:r>
              <a:rPr lang="en-US" dirty="0"/>
              <a:t> of every automation you make.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Start small.</a:t>
            </a:r>
          </a:p>
          <a:p>
            <a:endParaRPr lang="en-US" dirty="0"/>
          </a:p>
          <a:p>
            <a:r>
              <a:rPr lang="en-US" b="1" dirty="0"/>
              <a:t>Getting Started Checklist</a:t>
            </a:r>
          </a:p>
          <a:p>
            <a:endParaRPr lang="en-US" dirty="0"/>
          </a:p>
          <a:p>
            <a:pPr marL="285750" indent="-285750">
              <a:buFont typeface="Arial" panose="020B0604020202020204" pitchFamily="34" charset="0"/>
              <a:buChar char="•"/>
            </a:pPr>
            <a:r>
              <a:rPr lang="en-US" b="1" dirty="0"/>
              <a:t>CloudTrail </a:t>
            </a:r>
            <a:r>
              <a:rPr lang="en-US" dirty="0"/>
              <a:t>will collect data that can help you investigate in the future.</a:t>
            </a:r>
            <a:br>
              <a:rPr lang="en-US" dirty="0"/>
            </a:br>
            <a:endParaRPr lang="en-US" dirty="0"/>
          </a:p>
          <a:p>
            <a:pPr marL="285750" indent="-285750">
              <a:buFont typeface="Arial" panose="020B0604020202020204" pitchFamily="34" charset="0"/>
              <a:buChar char="•"/>
            </a:pPr>
            <a:r>
              <a:rPr lang="en-US" dirty="0"/>
              <a:t>Set an IAM Password Policy, </a:t>
            </a:r>
            <a:r>
              <a:rPr lang="en-US" b="1" dirty="0"/>
              <a:t>stop using the root account</a:t>
            </a:r>
            <a:r>
              <a:rPr lang="en-US" dirty="0"/>
              <a:t> and rotate your keys (or use SSO!)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the CIS benchmarks. </a:t>
            </a:r>
            <a:r>
              <a:rPr lang="en-US" b="1" dirty="0"/>
              <a:t>Our Terraform modules automate CIS compliance</a:t>
            </a:r>
            <a:r>
              <a:rPr lang="en-US" dirty="0"/>
              <a:t>, and Security Hub will validate your progress.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83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4616648"/>
          </a:xfrm>
          <a:prstGeom prst="rect">
            <a:avLst/>
          </a:prstGeom>
          <a:noFill/>
        </p:spPr>
        <p:txBody>
          <a:bodyPr wrap="square" rtlCol="0">
            <a:spAutoFit/>
          </a:bodyPr>
          <a:lstStyle/>
          <a:p>
            <a:r>
              <a:rPr lang="en-US" b="1" dirty="0"/>
              <a:t>Useful Resources</a:t>
            </a:r>
          </a:p>
          <a:p>
            <a:endParaRPr lang="en-US" dirty="0"/>
          </a:p>
          <a:p>
            <a:pPr marL="285750" indent="-285750">
              <a:buFont typeface="Arial" panose="020B0604020202020204" pitchFamily="34" charset="0"/>
              <a:buChar char="•"/>
            </a:pPr>
            <a:r>
              <a:rPr lang="en-US" dirty="0"/>
              <a:t>Terraform – </a:t>
            </a:r>
            <a:r>
              <a:rPr lang="en-US" dirty="0">
                <a:hlinkClick r:id="rId3"/>
              </a:rPr>
              <a:t>https://www.terraform.io/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Terraform Registry - </a:t>
            </a:r>
            <a:r>
              <a:rPr lang="en-US" dirty="0">
                <a:hlinkClick r:id="rId4"/>
              </a:rPr>
              <a:t>https://registry.terraform.io/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GitHub - </a:t>
            </a:r>
            <a:r>
              <a:rPr lang="en-US" dirty="0">
                <a:hlinkClick r:id="rId5"/>
              </a:rPr>
              <a:t>https://github.com/rhythmictech/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Blog - </a:t>
            </a:r>
            <a:r>
              <a:rPr lang="en-US" dirty="0">
                <a:hlinkClick r:id="rId6"/>
              </a:rPr>
              <a:t>https://www.rhythmictech.com/blog/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StreamAlert</a:t>
            </a:r>
            <a:r>
              <a:rPr lang="en-US" dirty="0"/>
              <a:t> - </a:t>
            </a:r>
            <a:r>
              <a:rPr lang="en-US" dirty="0">
                <a:hlinkClick r:id="rId7"/>
              </a:rPr>
              <a:t>https://www.streamalert.io/</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Prowler - </a:t>
            </a:r>
            <a:r>
              <a:rPr lang="en-US" dirty="0">
                <a:hlinkClick r:id="rId8"/>
              </a:rPr>
              <a:t>https://github.com/toniblyx/prowler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GuardDuty</a:t>
            </a:r>
            <a:r>
              <a:rPr lang="en-US" dirty="0"/>
              <a:t> Tester - </a:t>
            </a:r>
            <a:r>
              <a:rPr lang="en-US" dirty="0">
                <a:hlinkClick r:id="rId9"/>
              </a:rPr>
              <a:t>https://github.com/awslabs/amazon-guardduty-tester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8839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45EE7C5-4AC9-8443-BFF5-5C97E36CBA2B}"/>
              </a:ext>
            </a:extLst>
          </p:cNvPr>
          <p:cNvSpPr/>
          <p:nvPr/>
        </p:nvSpPr>
        <p:spPr>
          <a:xfrm>
            <a:off x="5029200" y="-1"/>
            <a:ext cx="411480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591;p50">
            <a:extLst>
              <a:ext uri="{FF2B5EF4-FFF2-40B4-BE49-F238E27FC236}">
                <a16:creationId xmlns:a16="http://schemas.microsoft.com/office/drawing/2014/main" id="{BE7199D8-0982-C54D-8830-408CFED10F3C}"/>
              </a:ext>
            </a:extLst>
          </p:cNvPr>
          <p:cNvSpPr txBox="1">
            <a:spLocks/>
          </p:cNvSpPr>
          <p:nvPr/>
        </p:nvSpPr>
        <p:spPr>
          <a:xfrm>
            <a:off x="5857384" y="2119120"/>
            <a:ext cx="3070745" cy="24862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buFont typeface="Roboto Condensed Light"/>
              <a:buNone/>
            </a:pP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a:t>
            </a: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RhythmicTech</a:t>
            </a: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rPr>
              <a:t>Rhythmic Technologies, Inc.</a:t>
            </a:r>
          </a:p>
          <a:p>
            <a:pPr marL="0" indent="0">
              <a:buFont typeface="Roboto Condensed Light"/>
              <a:buNone/>
            </a:pP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r>
              <a:rPr lang="en-US" sz="1400" dirty="0">
                <a:solidFill>
                  <a:schemeClr val="tx1"/>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info@rhythmictech.com</a:t>
            </a: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a:p>
            <a:pPr marL="0" indent="0">
              <a:buFont typeface="Roboto Condensed Light"/>
              <a:buNone/>
            </a:pPr>
            <a:r>
              <a:rPr lang="en-US" sz="1400" dirty="0" err="1">
                <a:solidFill>
                  <a:schemeClr val="tx1"/>
                </a:solidFill>
                <a:latin typeface="Lato" panose="020F0502020204030203" pitchFamily="34" charset="0"/>
                <a:ea typeface="Lato" panose="020F0502020204030203" pitchFamily="34" charset="0"/>
                <a:cs typeface="Lato" panose="020F0502020204030203" pitchFamily="34" charset="0"/>
              </a:rPr>
              <a:t>RhythmicTech</a:t>
            </a:r>
            <a:endParaRPr lang="en-US" sz="14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20" name="Title 3">
            <a:extLst>
              <a:ext uri="{FF2B5EF4-FFF2-40B4-BE49-F238E27FC236}">
                <a16:creationId xmlns:a16="http://schemas.microsoft.com/office/drawing/2014/main" id="{6928634E-D16D-AE45-83BB-A28B29CFE621}"/>
              </a:ext>
            </a:extLst>
          </p:cNvPr>
          <p:cNvSpPr txBox="1">
            <a:spLocks/>
          </p:cNvSpPr>
          <p:nvPr/>
        </p:nvSpPr>
        <p:spPr>
          <a:xfrm>
            <a:off x="384487" y="1611209"/>
            <a:ext cx="2307109" cy="6095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Thank You</a:t>
            </a:r>
          </a:p>
        </p:txBody>
      </p:sp>
      <p:sp>
        <p:nvSpPr>
          <p:cNvPr id="22" name="Title 3">
            <a:extLst>
              <a:ext uri="{FF2B5EF4-FFF2-40B4-BE49-F238E27FC236}">
                <a16:creationId xmlns:a16="http://schemas.microsoft.com/office/drawing/2014/main" id="{767B639F-10D5-7945-A065-6043B3FD8300}"/>
              </a:ext>
            </a:extLst>
          </p:cNvPr>
          <p:cNvSpPr txBox="1">
            <a:spLocks/>
          </p:cNvSpPr>
          <p:nvPr/>
        </p:nvSpPr>
        <p:spPr>
          <a:xfrm>
            <a:off x="5178672" y="1571917"/>
            <a:ext cx="3254989" cy="648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n-US" sz="3200" dirty="0">
                <a:solidFill>
                  <a:schemeClr val="tx1"/>
                </a:solidFill>
              </a:rPr>
              <a:t>Stay Connected</a:t>
            </a:r>
          </a:p>
        </p:txBody>
      </p:sp>
      <p:sp>
        <p:nvSpPr>
          <p:cNvPr id="23" name="Google Shape;8514;p66">
            <a:extLst>
              <a:ext uri="{FF2B5EF4-FFF2-40B4-BE49-F238E27FC236}">
                <a16:creationId xmlns:a16="http://schemas.microsoft.com/office/drawing/2014/main" id="{1BFCF9E9-EAAA-B542-A864-61E39199ECD8}"/>
              </a:ext>
            </a:extLst>
          </p:cNvPr>
          <p:cNvSpPr/>
          <p:nvPr/>
        </p:nvSpPr>
        <p:spPr>
          <a:xfrm>
            <a:off x="5700862" y="2504253"/>
            <a:ext cx="156522" cy="120044"/>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4" name="Google Shape;8503;p66">
            <a:extLst>
              <a:ext uri="{FF2B5EF4-FFF2-40B4-BE49-F238E27FC236}">
                <a16:creationId xmlns:a16="http://schemas.microsoft.com/office/drawing/2014/main" id="{06DD4976-FCB6-1642-B998-FDD4CCDDE064}"/>
              </a:ext>
            </a:extLst>
          </p:cNvPr>
          <p:cNvSpPr/>
          <p:nvPr/>
        </p:nvSpPr>
        <p:spPr>
          <a:xfrm>
            <a:off x="5454543" y="2959743"/>
            <a:ext cx="167026" cy="171002"/>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25" name="Google Shape;8509;p66">
            <a:extLst>
              <a:ext uri="{FF2B5EF4-FFF2-40B4-BE49-F238E27FC236}">
                <a16:creationId xmlns:a16="http://schemas.microsoft.com/office/drawing/2014/main" id="{029501CB-ED65-8742-B638-8497EEEA99CC}"/>
              </a:ext>
            </a:extLst>
          </p:cNvPr>
          <p:cNvGrpSpPr/>
          <p:nvPr/>
        </p:nvGrpSpPr>
        <p:grpSpPr>
          <a:xfrm>
            <a:off x="5695213" y="2959743"/>
            <a:ext cx="167026" cy="178917"/>
            <a:chOff x="1323129" y="2571761"/>
            <a:chExt cx="417024" cy="417024"/>
          </a:xfrm>
        </p:grpSpPr>
        <p:sp>
          <p:nvSpPr>
            <p:cNvPr id="26" name="Google Shape;8510;p66">
              <a:extLst>
                <a:ext uri="{FF2B5EF4-FFF2-40B4-BE49-F238E27FC236}">
                  <a16:creationId xmlns:a16="http://schemas.microsoft.com/office/drawing/2014/main" id="{9B7DB229-F87D-1E46-987C-B5622F27FACB}"/>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7" name="Google Shape;8511;p66">
              <a:extLst>
                <a:ext uri="{FF2B5EF4-FFF2-40B4-BE49-F238E27FC236}">
                  <a16:creationId xmlns:a16="http://schemas.microsoft.com/office/drawing/2014/main" id="{19E87781-D12D-4C48-86DB-D3804025BD18}"/>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8" name="Google Shape;8512;p66">
              <a:extLst>
                <a:ext uri="{FF2B5EF4-FFF2-40B4-BE49-F238E27FC236}">
                  <a16:creationId xmlns:a16="http://schemas.microsoft.com/office/drawing/2014/main" id="{00293F6E-763C-8F4B-830E-592AC5F4711B}"/>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9" name="Google Shape;8513;p66">
              <a:extLst>
                <a:ext uri="{FF2B5EF4-FFF2-40B4-BE49-F238E27FC236}">
                  <a16:creationId xmlns:a16="http://schemas.microsoft.com/office/drawing/2014/main" id="{A9A3C6EF-8880-8040-859D-FD69BE7409C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
        <p:nvSpPr>
          <p:cNvPr id="30" name="Google Shape;8011;p66">
            <a:extLst>
              <a:ext uri="{FF2B5EF4-FFF2-40B4-BE49-F238E27FC236}">
                <a16:creationId xmlns:a16="http://schemas.microsoft.com/office/drawing/2014/main" id="{E0AF042E-E943-FB47-85C8-45C4B40BA9A7}"/>
              </a:ext>
            </a:extLst>
          </p:cNvPr>
          <p:cNvSpPr/>
          <p:nvPr/>
        </p:nvSpPr>
        <p:spPr>
          <a:xfrm>
            <a:off x="5633418" y="3496386"/>
            <a:ext cx="200631" cy="120045"/>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pic>
        <p:nvPicPr>
          <p:cNvPr id="31" name="Picture 30" descr="A close up of a logo&#10;&#10;Description automatically generated">
            <a:extLst>
              <a:ext uri="{FF2B5EF4-FFF2-40B4-BE49-F238E27FC236}">
                <a16:creationId xmlns:a16="http://schemas.microsoft.com/office/drawing/2014/main" id="{237FD454-7074-AE4F-87AE-FE51915EDABB}"/>
              </a:ext>
            </a:extLst>
          </p:cNvPr>
          <p:cNvPicPr>
            <a:picLocks noChangeAspect="1"/>
          </p:cNvPicPr>
          <p:nvPr/>
        </p:nvPicPr>
        <p:blipFill>
          <a:blip r:embed="rId4"/>
          <a:stretch>
            <a:fillRect/>
          </a:stretch>
        </p:blipFill>
        <p:spPr>
          <a:xfrm>
            <a:off x="5669510" y="3964960"/>
            <a:ext cx="193487" cy="198345"/>
          </a:xfrm>
          <a:prstGeom prst="rect">
            <a:avLst/>
          </a:prstGeom>
        </p:spPr>
      </p:pic>
      <p:sp>
        <p:nvSpPr>
          <p:cNvPr id="35" name="TextBox 34">
            <a:extLst>
              <a:ext uri="{FF2B5EF4-FFF2-40B4-BE49-F238E27FC236}">
                <a16:creationId xmlns:a16="http://schemas.microsoft.com/office/drawing/2014/main" id="{1F791D09-E34A-3444-9480-861AA2B6E1A2}"/>
              </a:ext>
            </a:extLst>
          </p:cNvPr>
          <p:cNvSpPr txBox="1"/>
          <p:nvPr/>
        </p:nvSpPr>
        <p:spPr>
          <a:xfrm>
            <a:off x="411479" y="2479040"/>
            <a:ext cx="4433505" cy="2677656"/>
          </a:xfrm>
          <a:prstGeom prst="rect">
            <a:avLst/>
          </a:prstGeom>
          <a:noFill/>
        </p:spPr>
        <p:txBody>
          <a:bodyPr wrap="square" rtlCol="0">
            <a:spAutoFit/>
          </a:bodyPr>
          <a:lstStyle/>
          <a:p>
            <a:r>
              <a:rPr lang="en-US" dirty="0">
                <a:solidFill>
                  <a:schemeClr val="bg1"/>
                </a:solidFill>
                <a:latin typeface="Lato" panose="020F0502020204030203" pitchFamily="34" charset="0"/>
                <a:ea typeface="Lato" panose="020F0502020204030203" pitchFamily="34" charset="0"/>
                <a:cs typeface="Lato" panose="020F0502020204030203" pitchFamily="34" charset="0"/>
              </a:rPr>
              <a:t>Rhythmic helps companies increase their DevOps, security and cost maturity in AWS. </a:t>
            </a:r>
          </a:p>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1"/>
                </a:solidFill>
                <a:latin typeface="Lato" panose="020F0502020204030203" pitchFamily="34" charset="0"/>
                <a:ea typeface="Lato" panose="020F0502020204030203" pitchFamily="34" charset="0"/>
                <a:cs typeface="Lato" panose="020F0502020204030203" pitchFamily="34" charset="0"/>
              </a:rPr>
              <a:t>Over 100 OSS Terraform and Ansible modules</a:t>
            </a:r>
          </a:p>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1"/>
                </a:solidFill>
                <a:latin typeface="Lato" panose="020F0502020204030203" pitchFamily="34" charset="0"/>
                <a:ea typeface="Lato" panose="020F0502020204030203" pitchFamily="34" charset="0"/>
                <a:cs typeface="Lato" panose="020F0502020204030203" pitchFamily="34" charset="0"/>
              </a:rPr>
              <a:t>We run Kubernetes in production</a:t>
            </a:r>
          </a:p>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dirty="0">
                <a:solidFill>
                  <a:schemeClr val="bg1"/>
                </a:solidFill>
                <a:latin typeface="Lato" panose="020F0502020204030203" pitchFamily="34" charset="0"/>
                <a:ea typeface="Lato" panose="020F0502020204030203" pitchFamily="34" charset="0"/>
                <a:cs typeface="Lato" panose="020F0502020204030203" pitchFamily="34" charset="0"/>
              </a:rPr>
              <a:t>We believe automation is the foundation of ops in the cloud.</a:t>
            </a:r>
          </a:p>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en-US" b="1" dirty="0">
                <a:solidFill>
                  <a:schemeClr val="bg1"/>
                </a:solidFill>
                <a:latin typeface="Lato" panose="020F0502020204030203" pitchFamily="34" charset="0"/>
                <a:ea typeface="Lato" panose="020F0502020204030203" pitchFamily="34" charset="0"/>
                <a:cs typeface="Lato" panose="020F0502020204030203" pitchFamily="34" charset="0"/>
              </a:rPr>
              <a:t>Sign up for our newsletter to learn more.</a:t>
            </a:r>
          </a:p>
          <a:p>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6437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2031325"/>
          </a:xfrm>
          <a:prstGeom prst="rect">
            <a:avLst/>
          </a:prstGeom>
          <a:noFill/>
        </p:spPr>
        <p:txBody>
          <a:bodyPr wrap="square" rtlCol="0">
            <a:spAutoFit/>
          </a:bodyPr>
          <a:lstStyle/>
          <a:p>
            <a:r>
              <a:rPr lang="en-US" b="1" dirty="0"/>
              <a:t>By the end of this talk, you will (hopefully) learn how to:</a:t>
            </a:r>
          </a:p>
          <a:p>
            <a:endParaRPr lang="en-US" dirty="0"/>
          </a:p>
          <a:p>
            <a:pPr marL="285750" indent="-285750">
              <a:buFont typeface="Arial" panose="020B0604020202020204" pitchFamily="34" charset="0"/>
              <a:buChar char="•"/>
            </a:pPr>
            <a:r>
              <a:rPr lang="en-US" dirty="0"/>
              <a:t>Monitor </a:t>
            </a:r>
            <a:r>
              <a:rPr lang="en-US" b="1" dirty="0"/>
              <a:t>CloudTrail</a:t>
            </a:r>
            <a:r>
              <a:rPr lang="en-US" dirty="0"/>
              <a:t> for events you might care about</a:t>
            </a:r>
          </a:p>
          <a:p>
            <a:pPr marL="285750" indent="-285750">
              <a:buFont typeface="Arial" panose="020B0604020202020204" pitchFamily="34" charset="0"/>
              <a:buChar char="•"/>
            </a:pPr>
            <a:r>
              <a:rPr lang="en-US" dirty="0"/>
              <a:t>Route </a:t>
            </a:r>
            <a:r>
              <a:rPr lang="en-US" b="1" dirty="0"/>
              <a:t>GuardDuty</a:t>
            </a:r>
            <a:r>
              <a:rPr lang="en-US" dirty="0"/>
              <a:t> alerts into Slack</a:t>
            </a:r>
          </a:p>
          <a:p>
            <a:pPr marL="285750" indent="-285750">
              <a:buFont typeface="Arial" panose="020B0604020202020204" pitchFamily="34" charset="0"/>
              <a:buChar char="•"/>
            </a:pPr>
            <a:r>
              <a:rPr lang="en-US" dirty="0"/>
              <a:t>Use AWS </a:t>
            </a:r>
            <a:r>
              <a:rPr lang="en-US" b="1" dirty="0" err="1"/>
              <a:t>SecurityHub</a:t>
            </a:r>
            <a:r>
              <a:rPr lang="en-US" dirty="0"/>
              <a:t> to monitor compliance</a:t>
            </a:r>
          </a:p>
          <a:p>
            <a:pPr marL="285750" indent="-285750">
              <a:buFont typeface="Arial" panose="020B0604020202020204" pitchFamily="34" charset="0"/>
              <a:buChar char="•"/>
            </a:pPr>
            <a:r>
              <a:rPr lang="en-US" dirty="0"/>
              <a:t>Use </a:t>
            </a:r>
            <a:r>
              <a:rPr lang="en-US" b="1" dirty="0"/>
              <a:t>AWS Config</a:t>
            </a:r>
            <a:r>
              <a:rPr lang="en-US" dirty="0"/>
              <a:t> to enforce policies</a:t>
            </a:r>
          </a:p>
          <a:p>
            <a:pPr marL="285750" indent="-285750">
              <a:buFont typeface="Arial" panose="020B0604020202020204" pitchFamily="34" charset="0"/>
              <a:buChar char="•"/>
            </a:pPr>
            <a:r>
              <a:rPr lang="en-US" dirty="0"/>
              <a:t>Use </a:t>
            </a:r>
            <a:r>
              <a:rPr lang="en-US" b="1" dirty="0"/>
              <a:t>CloudWatch Logs</a:t>
            </a:r>
            <a:r>
              <a:rPr lang="en-US" dirty="0"/>
              <a:t> to detect issues in your apps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1295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2893100"/>
          </a:xfrm>
          <a:prstGeom prst="rect">
            <a:avLst/>
          </a:prstGeom>
          <a:noFill/>
        </p:spPr>
        <p:txBody>
          <a:bodyPr wrap="square" rtlCol="0">
            <a:spAutoFit/>
          </a:bodyPr>
          <a:lstStyle/>
          <a:p>
            <a:r>
              <a:rPr lang="en-US" b="1" dirty="0"/>
              <a:t>By the end of this talk, you will (hopefully) learn how to:</a:t>
            </a:r>
          </a:p>
          <a:p>
            <a:endParaRPr lang="en-US" dirty="0"/>
          </a:p>
          <a:p>
            <a:pPr marL="285750" indent="-285750">
              <a:buFont typeface="Arial" panose="020B0604020202020204" pitchFamily="34" charset="0"/>
              <a:buChar char="•"/>
            </a:pPr>
            <a:r>
              <a:rPr lang="en-US" dirty="0"/>
              <a:t>Monitor </a:t>
            </a:r>
            <a:r>
              <a:rPr lang="en-US" b="1" dirty="0"/>
              <a:t>CloudTrail</a:t>
            </a:r>
            <a:r>
              <a:rPr lang="en-US" dirty="0"/>
              <a:t> for events you might care about</a:t>
            </a:r>
          </a:p>
          <a:p>
            <a:pPr marL="285750" indent="-285750">
              <a:buFont typeface="Arial" panose="020B0604020202020204" pitchFamily="34" charset="0"/>
              <a:buChar char="•"/>
            </a:pPr>
            <a:r>
              <a:rPr lang="en-US" dirty="0"/>
              <a:t>Route </a:t>
            </a:r>
            <a:r>
              <a:rPr lang="en-US" b="1" dirty="0"/>
              <a:t>GuardDuty</a:t>
            </a:r>
            <a:r>
              <a:rPr lang="en-US" dirty="0"/>
              <a:t> alerts into Slack</a:t>
            </a:r>
          </a:p>
          <a:p>
            <a:pPr marL="285750" indent="-285750">
              <a:buFont typeface="Arial" panose="020B0604020202020204" pitchFamily="34" charset="0"/>
              <a:buChar char="•"/>
            </a:pPr>
            <a:r>
              <a:rPr lang="en-US" dirty="0"/>
              <a:t>Use AWS </a:t>
            </a:r>
            <a:r>
              <a:rPr lang="en-US" b="1" dirty="0" err="1"/>
              <a:t>SecurityHub</a:t>
            </a:r>
            <a:r>
              <a:rPr lang="en-US" dirty="0"/>
              <a:t> to monitor compliance</a:t>
            </a:r>
          </a:p>
          <a:p>
            <a:pPr marL="285750" indent="-285750">
              <a:buFont typeface="Arial" panose="020B0604020202020204" pitchFamily="34" charset="0"/>
              <a:buChar char="•"/>
            </a:pPr>
            <a:r>
              <a:rPr lang="en-US" dirty="0"/>
              <a:t>Use </a:t>
            </a:r>
            <a:r>
              <a:rPr lang="en-US" b="1" dirty="0"/>
              <a:t>AWS Config</a:t>
            </a:r>
            <a:r>
              <a:rPr lang="en-US" dirty="0"/>
              <a:t> to enforce policies</a:t>
            </a:r>
          </a:p>
          <a:p>
            <a:pPr marL="285750" indent="-285750">
              <a:buFont typeface="Arial" panose="020B0604020202020204" pitchFamily="34" charset="0"/>
              <a:buChar char="•"/>
            </a:pPr>
            <a:r>
              <a:rPr lang="en-US" dirty="0"/>
              <a:t>Use </a:t>
            </a:r>
            <a:r>
              <a:rPr lang="en-US" b="1" dirty="0"/>
              <a:t>CloudWatch Logs</a:t>
            </a:r>
            <a:r>
              <a:rPr lang="en-US" dirty="0"/>
              <a:t> to detect issues in your apps</a:t>
            </a:r>
          </a:p>
          <a:p>
            <a:pPr marL="285750" indent="-285750">
              <a:buFont typeface="Arial" panose="020B0604020202020204" pitchFamily="34" charset="0"/>
              <a:buChar char="•"/>
            </a:pPr>
            <a:endParaRPr lang="en-US" dirty="0"/>
          </a:p>
          <a:p>
            <a:r>
              <a:rPr lang="en-US" b="1" dirty="0"/>
              <a:t>You will not learn how to:</a:t>
            </a:r>
          </a:p>
          <a:p>
            <a:endParaRPr lang="en-US" dirty="0"/>
          </a:p>
          <a:p>
            <a:pPr marL="285750" indent="-285750">
              <a:buFont typeface="Arial" panose="020B0604020202020204" pitchFamily="34" charset="0"/>
              <a:buChar char="•"/>
            </a:pPr>
            <a:r>
              <a:rPr lang="en-US" dirty="0"/>
              <a:t>Build a Lambda that automatically remediates issues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14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Terraform In A Nutshell</a:t>
            </a:r>
          </a:p>
        </p:txBody>
      </p:sp>
      <p:sp>
        <p:nvSpPr>
          <p:cNvPr id="6" name="Rectangle 5">
            <a:extLst>
              <a:ext uri="{FF2B5EF4-FFF2-40B4-BE49-F238E27FC236}">
                <a16:creationId xmlns:a16="http://schemas.microsoft.com/office/drawing/2014/main" id="{055C9F0C-F5EC-7A44-A85D-A9C2A1E32D5A}"/>
              </a:ext>
            </a:extLst>
          </p:cNvPr>
          <p:cNvSpPr/>
          <p:nvPr/>
        </p:nvSpPr>
        <p:spPr>
          <a:xfrm>
            <a:off x="2649791" y="4350965"/>
            <a:ext cx="4222956" cy="307777"/>
          </a:xfrm>
          <a:prstGeom prst="rect">
            <a:avLst/>
          </a:prstGeom>
        </p:spPr>
        <p:txBody>
          <a:bodyPr wrap="square">
            <a:spAutoFit/>
          </a:bodyPr>
          <a:lstStyle/>
          <a:p>
            <a:r>
              <a:rPr lang="en-US" dirty="0">
                <a:hlinkClick r:id="rId3"/>
              </a:rPr>
              <a:t>https://github.com/rhythmictech/sample-</a:t>
            </a:r>
            <a:r>
              <a:rPr lang="en-US" dirty="0" err="1">
                <a:hlinkClick r:id="rId3"/>
              </a:rPr>
              <a:t>aws</a:t>
            </a:r>
            <a:r>
              <a:rPr lang="en-US" dirty="0">
                <a:hlinkClick r:id="rId3"/>
              </a:rPr>
              <a:t>-project</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4"/>
          <a:stretch>
            <a:fillRect/>
          </a:stretch>
        </p:blipFill>
        <p:spPr>
          <a:xfrm>
            <a:off x="2456304" y="4405680"/>
            <a:ext cx="193487" cy="198345"/>
          </a:xfrm>
          <a:prstGeom prst="rect">
            <a:avLst/>
          </a:prstGeom>
        </p:spPr>
      </p:pic>
      <p:pic>
        <p:nvPicPr>
          <p:cNvPr id="9" name="Picture 8">
            <a:extLst>
              <a:ext uri="{FF2B5EF4-FFF2-40B4-BE49-F238E27FC236}">
                <a16:creationId xmlns:a16="http://schemas.microsoft.com/office/drawing/2014/main" id="{CDE88349-7552-EA44-9E6F-1974AE8D8DBA}"/>
              </a:ext>
            </a:extLst>
          </p:cNvPr>
          <p:cNvPicPr>
            <a:picLocks noChangeAspect="1"/>
          </p:cNvPicPr>
          <p:nvPr/>
        </p:nvPicPr>
        <p:blipFill>
          <a:blip r:embed="rId5"/>
          <a:stretch>
            <a:fillRect/>
          </a:stretch>
        </p:blipFill>
        <p:spPr>
          <a:xfrm>
            <a:off x="2116283" y="484758"/>
            <a:ext cx="5289972" cy="3651660"/>
          </a:xfrm>
          <a:prstGeom prst="rect">
            <a:avLst/>
          </a:prstGeom>
        </p:spPr>
      </p:pic>
    </p:spTree>
    <p:extLst>
      <p:ext uri="{BB962C8B-B14F-4D97-AF65-F5344CB8AC3E}">
        <p14:creationId xmlns:p14="http://schemas.microsoft.com/office/powerpoint/2010/main" val="10230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Terraform Plan</a:t>
            </a:r>
          </a:p>
        </p:txBody>
      </p:sp>
      <p:pic>
        <p:nvPicPr>
          <p:cNvPr id="2" name="Picture 1">
            <a:extLst>
              <a:ext uri="{FF2B5EF4-FFF2-40B4-BE49-F238E27FC236}">
                <a16:creationId xmlns:a16="http://schemas.microsoft.com/office/drawing/2014/main" id="{DBB6895E-2DDC-FF43-BEB1-37940F17E4D9}"/>
              </a:ext>
            </a:extLst>
          </p:cNvPr>
          <p:cNvPicPr>
            <a:picLocks noChangeAspect="1"/>
          </p:cNvPicPr>
          <p:nvPr/>
        </p:nvPicPr>
        <p:blipFill>
          <a:blip r:embed="rId3"/>
          <a:stretch>
            <a:fillRect/>
          </a:stretch>
        </p:blipFill>
        <p:spPr>
          <a:xfrm>
            <a:off x="4572000" y="430043"/>
            <a:ext cx="4448282" cy="4594241"/>
          </a:xfrm>
          <a:prstGeom prst="rect">
            <a:avLst/>
          </a:prstGeom>
        </p:spPr>
      </p:pic>
      <p:pic>
        <p:nvPicPr>
          <p:cNvPr id="3" name="Picture 2">
            <a:extLst>
              <a:ext uri="{FF2B5EF4-FFF2-40B4-BE49-F238E27FC236}">
                <a16:creationId xmlns:a16="http://schemas.microsoft.com/office/drawing/2014/main" id="{005A9619-1E8E-0144-A5BE-691C3F8C8E96}"/>
              </a:ext>
            </a:extLst>
          </p:cNvPr>
          <p:cNvPicPr>
            <a:picLocks noChangeAspect="1"/>
          </p:cNvPicPr>
          <p:nvPr/>
        </p:nvPicPr>
        <p:blipFill>
          <a:blip r:embed="rId4"/>
          <a:stretch>
            <a:fillRect/>
          </a:stretch>
        </p:blipFill>
        <p:spPr>
          <a:xfrm>
            <a:off x="123718" y="1265290"/>
            <a:ext cx="4216244" cy="2664601"/>
          </a:xfrm>
          <a:prstGeom prst="rect">
            <a:avLst/>
          </a:prstGeom>
        </p:spPr>
      </p:pic>
    </p:spTree>
    <p:extLst>
      <p:ext uri="{BB962C8B-B14F-4D97-AF65-F5344CB8AC3E}">
        <p14:creationId xmlns:p14="http://schemas.microsoft.com/office/powerpoint/2010/main" val="114205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Terraform Apply</a:t>
            </a:r>
          </a:p>
        </p:txBody>
      </p:sp>
      <p:pic>
        <p:nvPicPr>
          <p:cNvPr id="2" name="Picture 1">
            <a:extLst>
              <a:ext uri="{FF2B5EF4-FFF2-40B4-BE49-F238E27FC236}">
                <a16:creationId xmlns:a16="http://schemas.microsoft.com/office/drawing/2014/main" id="{DBB6895E-2DDC-FF43-BEB1-37940F17E4D9}"/>
              </a:ext>
            </a:extLst>
          </p:cNvPr>
          <p:cNvPicPr>
            <a:picLocks noChangeAspect="1"/>
          </p:cNvPicPr>
          <p:nvPr/>
        </p:nvPicPr>
        <p:blipFill>
          <a:blip r:embed="rId3"/>
          <a:stretch>
            <a:fillRect/>
          </a:stretch>
        </p:blipFill>
        <p:spPr>
          <a:xfrm>
            <a:off x="164663" y="430043"/>
            <a:ext cx="4448282" cy="4594241"/>
          </a:xfrm>
          <a:prstGeom prst="rect">
            <a:avLst/>
          </a:prstGeom>
        </p:spPr>
      </p:pic>
      <p:pic>
        <p:nvPicPr>
          <p:cNvPr id="3" name="Picture 2">
            <a:extLst>
              <a:ext uri="{FF2B5EF4-FFF2-40B4-BE49-F238E27FC236}">
                <a16:creationId xmlns:a16="http://schemas.microsoft.com/office/drawing/2014/main" id="{CCF80A44-C9E1-EA40-B0C2-88C6167C8036}"/>
              </a:ext>
            </a:extLst>
          </p:cNvPr>
          <p:cNvPicPr>
            <a:picLocks noChangeAspect="1"/>
          </p:cNvPicPr>
          <p:nvPr/>
        </p:nvPicPr>
        <p:blipFill rotWithShape="1">
          <a:blip r:embed="rId4"/>
          <a:srcRect r="27680"/>
          <a:stretch/>
        </p:blipFill>
        <p:spPr>
          <a:xfrm>
            <a:off x="3404242" y="3733882"/>
            <a:ext cx="5575095" cy="1054100"/>
          </a:xfrm>
          <a:prstGeom prst="rect">
            <a:avLst/>
          </a:prstGeom>
        </p:spPr>
      </p:pic>
      <p:sp>
        <p:nvSpPr>
          <p:cNvPr id="4" name="Frame 3">
            <a:extLst>
              <a:ext uri="{FF2B5EF4-FFF2-40B4-BE49-F238E27FC236}">
                <a16:creationId xmlns:a16="http://schemas.microsoft.com/office/drawing/2014/main" id="{3D254B6C-BDBF-7044-B3A8-1D589359E2D9}"/>
              </a:ext>
            </a:extLst>
          </p:cNvPr>
          <p:cNvSpPr/>
          <p:nvPr/>
        </p:nvSpPr>
        <p:spPr>
          <a:xfrm>
            <a:off x="3404242" y="4127582"/>
            <a:ext cx="4520558" cy="29496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4280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3108543"/>
          </a:xfrm>
          <a:prstGeom prst="rect">
            <a:avLst/>
          </a:prstGeom>
          <a:noFill/>
        </p:spPr>
        <p:txBody>
          <a:bodyPr wrap="square" rtlCol="0">
            <a:spAutoFit/>
          </a:bodyPr>
          <a:lstStyle/>
          <a:p>
            <a:r>
              <a:rPr lang="en-US" b="1" dirty="0"/>
              <a:t>Terraform Strengths:</a:t>
            </a:r>
          </a:p>
          <a:p>
            <a:endParaRPr lang="en-US" dirty="0"/>
          </a:p>
          <a:p>
            <a:pPr marL="285750" indent="-285750">
              <a:buFont typeface="Arial" panose="020B0604020202020204" pitchFamily="34" charset="0"/>
              <a:buChar char="•"/>
            </a:pPr>
            <a:r>
              <a:rPr lang="en-US" dirty="0"/>
              <a:t>Manages </a:t>
            </a:r>
            <a:r>
              <a:rPr lang="en-US" b="1" dirty="0"/>
              <a:t>evolving</a:t>
            </a:r>
            <a:r>
              <a:rPr lang="en-US" dirty="0"/>
              <a:t> infrastructure very well</a:t>
            </a:r>
          </a:p>
          <a:p>
            <a:pPr marL="285750" indent="-285750">
              <a:buFont typeface="Arial" panose="020B0604020202020204" pitchFamily="34" charset="0"/>
              <a:buChar char="•"/>
            </a:pPr>
            <a:r>
              <a:rPr lang="en-US" dirty="0"/>
              <a:t>Enables </a:t>
            </a:r>
            <a:r>
              <a:rPr lang="en-US" b="1" dirty="0"/>
              <a:t>CICD-like workflows</a:t>
            </a:r>
            <a:r>
              <a:rPr lang="en-US" dirty="0"/>
              <a:t> to create, test and apply infrastructure changes</a:t>
            </a:r>
          </a:p>
          <a:p>
            <a:pPr marL="285750" indent="-285750">
              <a:buFont typeface="Arial" panose="020B0604020202020204" pitchFamily="34" charset="0"/>
              <a:buChar char="•"/>
            </a:pPr>
            <a:r>
              <a:rPr lang="en-US" dirty="0"/>
              <a:t>Can produce highly </a:t>
            </a:r>
            <a:r>
              <a:rPr lang="en-US" b="1" dirty="0"/>
              <a:t>reusable</a:t>
            </a:r>
            <a:r>
              <a:rPr lang="en-US" dirty="0"/>
              <a:t> code</a:t>
            </a:r>
          </a:p>
          <a:p>
            <a:pPr marL="285750" indent="-285750">
              <a:buFont typeface="Arial" panose="020B0604020202020204" pitchFamily="34" charset="0"/>
              <a:buChar char="•"/>
            </a:pPr>
            <a:r>
              <a:rPr lang="en-US" dirty="0"/>
              <a:t>Finds and corrects </a:t>
            </a:r>
            <a:r>
              <a:rPr lang="en-US" b="1" dirty="0"/>
              <a:t>secret changes</a:t>
            </a:r>
            <a:endParaRPr lang="en-US" dirty="0"/>
          </a:p>
          <a:p>
            <a:pPr marL="285750" indent="-285750">
              <a:buFont typeface="Arial" panose="020B0604020202020204" pitchFamily="34" charset="0"/>
              <a:buChar char="•"/>
            </a:pPr>
            <a:endParaRPr lang="en-US" dirty="0"/>
          </a:p>
          <a:p>
            <a:r>
              <a:rPr lang="en-US" b="1" dirty="0"/>
              <a:t>Weaknesses:</a:t>
            </a:r>
          </a:p>
          <a:p>
            <a:endParaRPr lang="en-US" dirty="0"/>
          </a:p>
          <a:p>
            <a:pPr marL="285750" indent="-285750">
              <a:buFont typeface="Arial" panose="020B0604020202020204" pitchFamily="34" charset="0"/>
              <a:buChar char="•"/>
            </a:pPr>
            <a:r>
              <a:rPr lang="en-US" dirty="0"/>
              <a:t>Doesn’t always play nicely with other </a:t>
            </a:r>
            <a:r>
              <a:rPr lang="en-US" dirty="0" err="1"/>
              <a:t>IaC</a:t>
            </a:r>
            <a:r>
              <a:rPr lang="en-US" dirty="0"/>
              <a:t> tools</a:t>
            </a:r>
          </a:p>
          <a:p>
            <a:pPr marL="285750" indent="-285750">
              <a:buFont typeface="Arial" panose="020B0604020202020204" pitchFamily="34" charset="0"/>
              <a:buChar char="•"/>
            </a:pPr>
            <a:r>
              <a:rPr lang="en-US" dirty="0"/>
              <a:t>Lots of sharp edges for managing/deploying complex applications, particularly serverless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6746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A4951-E3F6-874C-8301-9DD4614F3495}"/>
              </a:ext>
            </a:extLst>
          </p:cNvPr>
          <p:cNvSpPr txBox="1"/>
          <p:nvPr/>
        </p:nvSpPr>
        <p:spPr>
          <a:xfrm>
            <a:off x="245806" y="412954"/>
            <a:ext cx="8662221" cy="2893100"/>
          </a:xfrm>
          <a:prstGeom prst="rect">
            <a:avLst/>
          </a:prstGeom>
          <a:noFill/>
        </p:spPr>
        <p:txBody>
          <a:bodyPr wrap="square" rtlCol="0">
            <a:spAutoFit/>
          </a:bodyPr>
          <a:lstStyle/>
          <a:p>
            <a:r>
              <a:rPr lang="en-US" b="1" dirty="0"/>
              <a:t>Succeeding With Terraform:</a:t>
            </a:r>
          </a:p>
          <a:p>
            <a:endParaRPr lang="en-US" dirty="0"/>
          </a:p>
          <a:p>
            <a:pPr marL="285750" indent="-285750">
              <a:buFont typeface="Arial" panose="020B0604020202020204" pitchFamily="34" charset="0"/>
              <a:buChar char="•"/>
            </a:pPr>
            <a:r>
              <a:rPr lang="en-US" dirty="0"/>
              <a:t>Leverage open source modules</a:t>
            </a:r>
          </a:p>
          <a:p>
            <a:pPr marL="285750" indent="-285750">
              <a:buFont typeface="Arial" panose="020B0604020202020204" pitchFamily="34" charset="0"/>
              <a:buChar char="•"/>
            </a:pPr>
            <a:r>
              <a:rPr lang="en-US" dirty="0"/>
              <a:t>Use multiple AWS accounts tied to branches whenever possible</a:t>
            </a:r>
          </a:p>
          <a:p>
            <a:pPr marL="285750" indent="-285750">
              <a:buFont typeface="Arial" panose="020B0604020202020204" pitchFamily="34" charset="0"/>
              <a:buChar char="•"/>
            </a:pPr>
            <a:r>
              <a:rPr lang="en-US" dirty="0"/>
              <a:t>Write your own modules (and version them!)</a:t>
            </a:r>
          </a:p>
          <a:p>
            <a:pPr marL="285750" indent="-285750">
              <a:buFont typeface="Arial" panose="020B0604020202020204" pitchFamily="34" charset="0"/>
              <a:buChar char="•"/>
            </a:pPr>
            <a:r>
              <a:rPr lang="en-US" dirty="0"/>
              <a:t>Use separate </a:t>
            </a:r>
            <a:r>
              <a:rPr lang="en-US" dirty="0" err="1"/>
              <a:t>IaC</a:t>
            </a:r>
            <a:r>
              <a:rPr lang="en-US" dirty="0"/>
              <a:t> for application deployments (e.g., Serverless, CloudFormation, CDK)</a:t>
            </a:r>
          </a:p>
          <a:p>
            <a:pPr marL="285750" indent="-285750">
              <a:buFont typeface="Arial" panose="020B0604020202020204" pitchFamily="34" charset="0"/>
              <a:buChar char="•"/>
            </a:pPr>
            <a:r>
              <a:rPr lang="en-US" dirty="0"/>
              <a:t>Use separate </a:t>
            </a:r>
            <a:r>
              <a:rPr lang="en-US" dirty="0" err="1"/>
              <a:t>IaC</a:t>
            </a:r>
            <a:r>
              <a:rPr lang="en-US" dirty="0"/>
              <a:t> for image building (Terraform, EC2 Image Builder and Ansible are a powerful combination)</a:t>
            </a:r>
          </a:p>
          <a:p>
            <a:pPr marL="285750" indent="-285750">
              <a:buFont typeface="Arial" panose="020B0604020202020204" pitchFamily="34" charset="0"/>
              <a:buChar char="•"/>
            </a:pPr>
            <a:r>
              <a:rPr lang="en-US" dirty="0"/>
              <a:t>Build clean boundaries between </a:t>
            </a:r>
            <a:r>
              <a:rPr lang="en-US" dirty="0" err="1"/>
              <a:t>IaC</a:t>
            </a:r>
            <a:r>
              <a:rPr lang="en-US" dirty="0"/>
              <a:t> systems. Rely on bridges like SSM to avoid hardcoding.</a:t>
            </a:r>
          </a:p>
          <a:p>
            <a:pPr marL="285750" indent="-285750">
              <a:buFont typeface="Arial" panose="020B0604020202020204" pitchFamily="34" charset="0"/>
              <a:buChar char="•"/>
            </a:pPr>
            <a:r>
              <a:rPr lang="en-US" dirty="0"/>
              <a:t>Branch out and use other providers. Use TF to manage PagerDuty, GitHub, </a:t>
            </a:r>
            <a:r>
              <a:rPr lang="en-US" dirty="0" err="1"/>
              <a:t>CloudFlare</a:t>
            </a:r>
            <a:r>
              <a:rPr lang="en-US" dirty="0"/>
              <a:t>, etc.</a:t>
            </a:r>
          </a:p>
          <a:p>
            <a:endParaRPr lang="en-US" dirty="0"/>
          </a:p>
          <a:p>
            <a:r>
              <a:rPr lang="en-US" b="1" dirty="0"/>
              <a:t>To get the most value out of Terraform, focus on writing reusable code and firmly defining the strategy for how </a:t>
            </a:r>
            <a:r>
              <a:rPr lang="en-US" b="1" i="1" dirty="0"/>
              <a:t>all</a:t>
            </a:r>
            <a:r>
              <a:rPr lang="en-US" b="1" dirty="0"/>
              <a:t> of your </a:t>
            </a:r>
            <a:r>
              <a:rPr lang="en-US" b="1" dirty="0" err="1"/>
              <a:t>IaC</a:t>
            </a:r>
            <a:r>
              <a:rPr lang="en-US" b="1" dirty="0"/>
              <a:t> tools will integrate together to provide a complete solution.</a:t>
            </a:r>
          </a:p>
        </p:txBody>
      </p:sp>
    </p:spTree>
    <p:extLst>
      <p:ext uri="{BB962C8B-B14F-4D97-AF65-F5344CB8AC3E}">
        <p14:creationId xmlns:p14="http://schemas.microsoft.com/office/powerpoint/2010/main" val="3286786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A5E1C-E6C0-2846-BD58-33D235C07567}"/>
              </a:ext>
            </a:extLst>
          </p:cNvPr>
          <p:cNvPicPr>
            <a:picLocks noChangeAspect="1"/>
          </p:cNvPicPr>
          <p:nvPr/>
        </p:nvPicPr>
        <p:blipFill>
          <a:blip r:embed="rId3"/>
          <a:srcRect/>
          <a:stretch/>
        </p:blipFill>
        <p:spPr>
          <a:xfrm>
            <a:off x="278796" y="1894183"/>
            <a:ext cx="8586407" cy="1355133"/>
          </a:xfrm>
          <a:prstGeom prst="rect">
            <a:avLst/>
          </a:prstGeom>
        </p:spPr>
      </p:pic>
      <p:sp>
        <p:nvSpPr>
          <p:cNvPr id="5" name="TextBox 4">
            <a:extLst>
              <a:ext uri="{FF2B5EF4-FFF2-40B4-BE49-F238E27FC236}">
                <a16:creationId xmlns:a16="http://schemas.microsoft.com/office/drawing/2014/main" id="{C464D0CA-5FAD-E545-8757-75C5AEDD7090}"/>
              </a:ext>
            </a:extLst>
          </p:cNvPr>
          <p:cNvSpPr txBox="1"/>
          <p:nvPr/>
        </p:nvSpPr>
        <p:spPr>
          <a:xfrm>
            <a:off x="0" y="29933"/>
            <a:ext cx="9144000" cy="400110"/>
          </a:xfrm>
          <a:prstGeom prst="rect">
            <a:avLst/>
          </a:prstGeom>
          <a:noFill/>
        </p:spPr>
        <p:txBody>
          <a:bodyPr wrap="square" rtlCol="0">
            <a:spAutoFit/>
          </a:bodyPr>
          <a:lstStyle/>
          <a:p>
            <a:pPr algn="ctr"/>
            <a:r>
              <a:rPr lang="en-US" sz="2000" b="1" dirty="0">
                <a:latin typeface="Lato" panose="020F0502020204030203" pitchFamily="34" charset="0"/>
                <a:ea typeface="Lato" panose="020F0502020204030203" pitchFamily="34" charset="0"/>
                <a:cs typeface="Lato" panose="020F0502020204030203" pitchFamily="34" charset="0"/>
              </a:rPr>
              <a:t>Monitoring CloudTrail Activity</a:t>
            </a:r>
          </a:p>
        </p:txBody>
      </p:sp>
      <p:sp>
        <p:nvSpPr>
          <p:cNvPr id="6" name="Rectangle 5">
            <a:extLst>
              <a:ext uri="{FF2B5EF4-FFF2-40B4-BE49-F238E27FC236}">
                <a16:creationId xmlns:a16="http://schemas.microsoft.com/office/drawing/2014/main" id="{055C9F0C-F5EC-7A44-A85D-A9C2A1E32D5A}"/>
              </a:ext>
            </a:extLst>
          </p:cNvPr>
          <p:cNvSpPr/>
          <p:nvPr/>
        </p:nvSpPr>
        <p:spPr>
          <a:xfrm>
            <a:off x="2128682" y="4344110"/>
            <a:ext cx="5265175" cy="307777"/>
          </a:xfrm>
          <a:prstGeom prst="rect">
            <a:avLst/>
          </a:prstGeom>
        </p:spPr>
        <p:txBody>
          <a:bodyPr wrap="square">
            <a:spAutoFit/>
          </a:bodyPr>
          <a:lstStyle/>
          <a:p>
            <a:r>
              <a:rPr lang="en-US" dirty="0">
                <a:hlinkClick r:id="rId4"/>
              </a:rPr>
              <a:t>https://github.com/rhythmictech/terraform-aws-cloudtrail-logging</a:t>
            </a:r>
            <a:endParaRPr lang="en-US" dirty="0"/>
          </a:p>
        </p:txBody>
      </p:sp>
      <p:pic>
        <p:nvPicPr>
          <p:cNvPr id="7" name="Picture 6" descr="A close up of a logo&#10;&#10;Description automatically generated">
            <a:extLst>
              <a:ext uri="{FF2B5EF4-FFF2-40B4-BE49-F238E27FC236}">
                <a16:creationId xmlns:a16="http://schemas.microsoft.com/office/drawing/2014/main" id="{A8AEE692-F187-1A42-8636-4DCF31F63742}"/>
              </a:ext>
            </a:extLst>
          </p:cNvPr>
          <p:cNvPicPr>
            <a:picLocks noChangeAspect="1"/>
          </p:cNvPicPr>
          <p:nvPr/>
        </p:nvPicPr>
        <p:blipFill>
          <a:blip r:embed="rId5"/>
          <a:stretch>
            <a:fillRect/>
          </a:stretch>
        </p:blipFill>
        <p:spPr>
          <a:xfrm>
            <a:off x="1935195" y="4398825"/>
            <a:ext cx="193487" cy="198345"/>
          </a:xfrm>
          <a:prstGeom prst="rect">
            <a:avLst/>
          </a:prstGeom>
        </p:spPr>
      </p:pic>
    </p:spTree>
    <p:extLst>
      <p:ext uri="{BB962C8B-B14F-4D97-AF65-F5344CB8AC3E}">
        <p14:creationId xmlns:p14="http://schemas.microsoft.com/office/powerpoint/2010/main" val="3498077764"/>
      </p:ext>
    </p:extLst>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7345</TotalTime>
  <Words>1078</Words>
  <Application>Microsoft Macintosh PowerPoint</Application>
  <PresentationFormat>On-screen Show (16:9)</PresentationFormat>
  <Paragraphs>133</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Lato</vt:lpstr>
      <vt:lpstr>Arial</vt:lpstr>
      <vt:lpstr>Exo 2</vt:lpstr>
      <vt:lpstr>Squada One</vt:lpstr>
      <vt:lpstr>Roboto Condensed Light</vt:lpstr>
      <vt:lpstr>Tech Newsletter by Slidesgo</vt:lpstr>
      <vt:lpstr>Using Terraform to Drive Security Automation in AWS Continuous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Rhythmic Technologies,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Security with Terraform</dc:title>
  <dc:subject/>
  <dc:creator>Cris Daniluk</dc:creator>
  <cp:keywords/>
  <dc:description/>
  <cp:lastModifiedBy>Cris Daniluk</cp:lastModifiedBy>
  <cp:revision>101</cp:revision>
  <cp:lastPrinted>2020-05-27T21:50:07Z</cp:lastPrinted>
  <dcterms:modified xsi:type="dcterms:W3CDTF">2020-10-15T13:45:49Z</dcterms:modified>
  <cp:category/>
</cp:coreProperties>
</file>